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7" r:id="rId4"/>
    <p:sldId id="269" r:id="rId5"/>
    <p:sldId id="273" r:id="rId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CRODATO\Sondeo%20Candidatos%20PL\Base%20Datos%20P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uario\Desktop\MACRODATO\Sondeo%20Candidatos%20PL\Base%20Datos%20P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E8-4724-9910-82CD470AE4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E8-4724-9910-82CD470AE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Encuesta!$A$3:$A$4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Encuesta!$B$3:$B$4</c:f>
              <c:numCache>
                <c:formatCode>#,##0</c:formatCode>
                <c:ptCount val="2"/>
                <c:pt idx="0">
                  <c:v>1321</c:v>
                </c:pt>
                <c:pt idx="1">
                  <c:v>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8-4724-9910-82CD470AE4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Encuesta!$F$36:$F$39</cx:f>
        <cx:lvl ptCount="4">
          <cx:pt idx="0">de 18 a 29 años</cx:pt>
          <cx:pt idx="1">de 30 a 49 años</cx:pt>
          <cx:pt idx="2">de 50 a 69 años </cx:pt>
          <cx:pt idx="3">más de 69 </cx:pt>
        </cx:lvl>
      </cx:strDim>
      <cx:numDim type="val">
        <cx:f>Encuesta!$H$36:$H$39</cx:f>
        <cx:lvl ptCount="4" formatCode="0%">
          <cx:pt idx="0">0.42999999999999999</cx:pt>
          <cx:pt idx="1">0.38615384615384618</cx:pt>
          <cx:pt idx="2">0.14615384615384616</cx:pt>
          <cx:pt idx="3">0.030769230769230771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s-E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funnel" uniqueId="{44334FC6-80AF-484E-96AE-B9C76C10DAE0}">
          <cx:dataPt idx="0">
            <cx:spPr>
              <a:solidFill>
                <a:srgbClr val="FF0000"/>
              </a:solidFill>
            </cx:spPr>
          </cx:dataPt>
          <cx:dataPt idx="1">
            <cx:spPr>
              <a:solidFill>
                <a:srgbClr val="4472C4">
                  <a:lumMod val="75000"/>
                </a:srgbClr>
              </a:solidFill>
            </cx:spPr>
          </cx:dataPt>
          <cx:dataPt idx="2">
            <cx:spPr>
              <a:solidFill>
                <a:srgbClr val="0070C0"/>
              </a:solidFill>
            </cx:spPr>
          </cx:dataPt>
          <cx:dataPt idx="3">
            <cx:spPr>
              <a:solidFill>
                <a:srgbClr val="70AD47">
                  <a:lumMod val="75000"/>
                </a:srgbClr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 b="1">
                    <a:solidFill>
                      <a:schemeClr val="bg1"/>
                    </a:solidFill>
                  </a:defRPr>
                </a:pPr>
                <a:endParaRPr lang="es-ES" sz="18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s-ES" sz="1400" b="0" i="0" u="none" strike="noStrike" baseline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BF27-8251-B538-A343-095918E3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DD27FA-5562-2C1A-1339-FE65474D8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208DE-A234-2E34-63E8-2C1E3F83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8B1CF-B2E6-C77D-0F98-A289F429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E833C-F2EA-2269-D540-9EA491EC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71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0CE06-3CAD-C96B-1023-8292E540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86AB28-5AF7-5D86-7FAD-997A021DB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E61C1-BF6C-0A31-7F96-9A5C08CB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22785-3C81-7C52-6AD8-6B13C8B0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953CE-C7F1-348F-CA82-34E95093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1462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52DAC7-C8AE-2904-96A5-A7279236C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9AE44-9550-7BD2-6BF5-7DF770E59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9FACA-519D-F610-9148-20E1C883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77814-9049-83B3-DF80-874BB58F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834A0-DAD5-E02A-AAA4-8B7A1F87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39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FA219-6E48-9493-A5AB-3E082C35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C3EBA-329C-3DB9-FAB4-3819FBAF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549F0-3E89-6C68-F5B2-6EA365C6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F6E30-F947-34F0-CADB-4203E3C7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4EFF8-A8EC-246C-E221-C20D0DB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3002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52CEF-B60D-E9DE-AC40-2059913A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8236DF-A852-677B-21C2-A2F45F43A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07A0E-BEDA-4DAA-D25F-76662970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561C4-FC6A-F855-1334-DDB7AE88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76684-844E-A8FB-7E22-B15EE5A4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389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65E14-5660-49D7-C4BC-2D13E4BB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86290-0DE5-2200-DE17-7CBC48735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BBF1B-4C32-5B56-DBB2-CC0C4C8C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8753E-0264-32EC-62A9-1F3CA478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52F905-54F4-34CA-724A-6E7EF9EC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20ACAF-9884-650B-04BE-6BDD929F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3839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C225E-E909-C05C-6201-F4F35132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71CD1-09E1-2F82-9BCF-79F444EA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8142EF-5FB2-1F7E-8CAB-E4B1ED23A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36301B-DCD9-3B24-8973-993B7A191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7A8A3-F4DA-BEB5-9B41-716C60752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ED69CF-AA4F-0B51-4B6C-5163597D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876507-D3CE-BAFC-D6DB-979A265D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79D6E3-BC80-4BB8-D3DD-6ED5454A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7065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78808-AE83-E7F2-12A3-55C53E13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6C1E55-47DA-7B83-8E43-04F6EF2E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5EFB00-C6EB-114E-DEF5-7EFA4763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B0FFF7-7F08-04F1-85C0-45DCCCE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961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2D7EF3-5FFB-C350-9285-DC70FCD4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251398-4549-E83C-DFA8-36142FB4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4DED3B-FE10-BFFF-BFB1-910F5DD5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532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25878-EF76-BC54-5199-18290323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43B6-71C3-055B-3A09-F816D9C5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B8EE41-6EDF-9816-4EB3-29836A96B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B13AD7-E8D4-EF65-402D-E4D7018B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E0EB08-ECEB-07F0-37AE-B930EDFD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66067D-DA94-0D2F-C344-884A0607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46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37F66-B79B-45CC-0F91-225AA5A3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39A0FD-E8FB-3973-FD2D-113D6C778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C03613-ABDA-786A-2F3D-CB3AC8E04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9D31BB-8A4D-F27F-D2D9-43FB9834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64D1E-9A1C-ED3F-E637-A936F5A7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70670-416F-F40C-3FBD-02A220B2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884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DA48F6-B8E5-4656-EC9C-3CB3ED1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0BF3A-D1E8-403C-3AC3-63EDB4729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AA272-A235-1508-3B04-EE00598A3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1B4-D66C-4D48-B33A-C52D037E6AF0}" type="datetimeFigureOut">
              <a:rPr lang="es-HN" smtClean="0"/>
              <a:t>18/3/2023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372AF-08E8-C495-187D-12C11E57E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0BA4D-69B5-79C2-F9D7-D16A000A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8F5D-8170-4616-AE3B-D38A24679B1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1920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3.jp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829B7F-F33E-9C6C-5884-A693D817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88" r="4891" b="18245"/>
          <a:stretch/>
        </p:blipFill>
        <p:spPr>
          <a:xfrm>
            <a:off x="0" y="1285462"/>
            <a:ext cx="12192000" cy="40419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038DE1-56DA-EBD0-A443-89DE33800D6E}"/>
              </a:ext>
            </a:extLst>
          </p:cNvPr>
          <p:cNvSpPr txBox="1"/>
          <p:nvPr/>
        </p:nvSpPr>
        <p:spPr>
          <a:xfrm>
            <a:off x="251791" y="5531086"/>
            <a:ext cx="11847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</a:rPr>
              <a:t>Informes de investigación en profundidad sobre:</a:t>
            </a:r>
          </a:p>
          <a:p>
            <a:pPr algn="ctr"/>
            <a:r>
              <a:rPr lang="es-ES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</a:rPr>
              <a:t>desarrollos económicos y políticos en países y mercados clave</a:t>
            </a:r>
          </a:p>
          <a:p>
            <a:pPr algn="ctr"/>
            <a:endParaRPr lang="es-HN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25ECD2-F839-1530-3D5E-C90B7BA7F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31" t="45022" r="35978" b="44732"/>
          <a:stretch/>
        </p:blipFill>
        <p:spPr>
          <a:xfrm>
            <a:off x="9703095" y="6334538"/>
            <a:ext cx="2488905" cy="5234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E1CF3F-ADD1-8A9F-6FA9-E75312D91225}"/>
              </a:ext>
            </a:extLst>
          </p:cNvPr>
          <p:cNvSpPr txBox="1"/>
          <p:nvPr/>
        </p:nvSpPr>
        <p:spPr>
          <a:xfrm>
            <a:off x="2671564" y="6454416"/>
            <a:ext cx="8275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Con filiales en Tegucigalpa M.D.C/Buenos Aires, Argentina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524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7F67954-57D7-6A90-6933-AE243FB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01" y="6221108"/>
            <a:ext cx="1363202" cy="263962"/>
          </a:xfrm>
          <a:prstGeom prst="rect">
            <a:avLst/>
          </a:prstGeom>
        </p:spPr>
      </p:pic>
      <p:pic>
        <p:nvPicPr>
          <p:cNvPr id="14338" name="Picture 2" descr="Confianza electoral y la opinión acerca del candidato ganador | Revista  Perfiles Latinoamericanos">
            <a:extLst>
              <a:ext uri="{FF2B5EF4-FFF2-40B4-BE49-F238E27FC236}">
                <a16:creationId xmlns:a16="http://schemas.microsoft.com/office/drawing/2014/main" id="{99030D2A-EA50-FDA5-0901-36FA7B37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459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BA870FC-6367-C9E2-C222-BF35F192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5" y="5557975"/>
            <a:ext cx="1363202" cy="2639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E764214-19EA-A72C-1EAC-C60F3524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7" y="4561587"/>
            <a:ext cx="12192000" cy="1617222"/>
          </a:xfrm>
          <a:noFill/>
        </p:spPr>
        <p:txBody>
          <a:bodyPr>
            <a:noAutofit/>
          </a:bodyPr>
          <a:lstStyle/>
          <a:p>
            <a:pPr algn="ctr"/>
            <a:br>
              <a:rPr lang="es-E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Identificación de precandidatos presidenciales </a:t>
            </a:r>
            <a:br>
              <a:rPr lang="es-E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para el </a:t>
            </a:r>
            <a:r>
              <a:rPr lang="es-ES" sz="4000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Partido Liberal de Honduras </a:t>
            </a:r>
            <a:br>
              <a:rPr lang="es-HN" sz="1400" dirty="0"/>
            </a:br>
            <a:endParaRPr lang="es-HN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FF47E1-9ED6-D6C1-E316-F16ADDF434BD}"/>
              </a:ext>
            </a:extLst>
          </p:cNvPr>
          <p:cNvSpPr txBox="1"/>
          <p:nvPr/>
        </p:nvSpPr>
        <p:spPr>
          <a:xfrm>
            <a:off x="-715617" y="6557502"/>
            <a:ext cx="9121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Encuesta a </a:t>
            </a:r>
            <a:r>
              <a:rPr lang="es-ES" sz="16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2,600</a:t>
            </a:r>
            <a:r>
              <a:rPr lang="es-ES" sz="1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ciudadanos militantes del Partido Liberal realizada del</a:t>
            </a:r>
            <a:r>
              <a:rPr lang="es-ES" sz="16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06 </a:t>
            </a:r>
            <a:r>
              <a:rPr lang="es-ES" sz="1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 </a:t>
            </a:r>
            <a:r>
              <a:rPr lang="es-ES" sz="16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15 </a:t>
            </a:r>
            <a:r>
              <a:rPr lang="es-ES" sz="1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marzo 2023</a:t>
            </a:r>
            <a:endParaRPr lang="es-H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0554E2C5-4272-B63D-6EDD-002535694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8" y="70900"/>
            <a:ext cx="3590925" cy="695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52119E-D8AB-C583-DC39-665E7A60F884}"/>
              </a:ext>
            </a:extLst>
          </p:cNvPr>
          <p:cNvSpPr txBox="1"/>
          <p:nvPr/>
        </p:nvSpPr>
        <p:spPr>
          <a:xfrm>
            <a:off x="0" y="1279855"/>
            <a:ext cx="9038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Estudio de opinión</a:t>
            </a:r>
          </a:p>
          <a:p>
            <a:r>
              <a:rPr lang="es-ES" sz="80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nivel nacional </a:t>
            </a:r>
            <a:endParaRPr lang="es-HN" sz="80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5894D6E8-D004-5D78-E93B-65AABE78F4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8" y="5041511"/>
            <a:ext cx="1363202" cy="263962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6A14D61-5B95-F480-8534-8D5482A3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798" y="5003298"/>
            <a:ext cx="1363202" cy="263962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031C25FA-0571-CCBE-8EFB-0AA134F0F2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2" y="5579947"/>
            <a:ext cx="1363202" cy="263962"/>
          </a:xfrm>
          <a:prstGeom prst="rect">
            <a:avLst/>
          </a:prstGeom>
        </p:spPr>
      </p:pic>
      <p:pic>
        <p:nvPicPr>
          <p:cNvPr id="13" name="Picture 2" descr="Encuesta en línea. encuestas en internet, manos sosteniendo tableta con  forma de prueba. cuestionario móvil, votación de clientes | Vector Premium">
            <a:extLst>
              <a:ext uri="{FF2B5EF4-FFF2-40B4-BE49-F238E27FC236}">
                <a16:creationId xmlns:a16="http://schemas.microsoft.com/office/drawing/2014/main" id="{9A072891-FDA8-31EC-A666-1E44F256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1" y="5813430"/>
            <a:ext cx="804654" cy="8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D0306F8A-78A4-DCE4-2160-4940A285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14" y="6164959"/>
            <a:ext cx="1363202" cy="26396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C18FC5E-B0EE-BB60-C8CD-63947C0F0373}"/>
              </a:ext>
            </a:extLst>
          </p:cNvPr>
          <p:cNvSpPr txBox="1"/>
          <p:nvPr/>
        </p:nvSpPr>
        <p:spPr>
          <a:xfrm>
            <a:off x="8806609" y="730884"/>
            <a:ext cx="2845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/>
              <a:t>Macroeconomía y Geopolítica </a:t>
            </a:r>
          </a:p>
        </p:txBody>
      </p:sp>
    </p:spTree>
    <p:extLst>
      <p:ext uri="{BB962C8B-B14F-4D97-AF65-F5344CB8AC3E}">
        <p14:creationId xmlns:p14="http://schemas.microsoft.com/office/powerpoint/2010/main" val="15378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F590C51C-2B63-E917-4CCD-A971BD19D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93" y="20876"/>
            <a:ext cx="4148307" cy="803254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98D3BD9-BC88-9991-91BC-9ED4B649E282}"/>
              </a:ext>
            </a:extLst>
          </p:cNvPr>
          <p:cNvSpPr txBox="1">
            <a:spLocks/>
          </p:cNvSpPr>
          <p:nvPr/>
        </p:nvSpPr>
        <p:spPr>
          <a:xfrm>
            <a:off x="-210570" y="49793"/>
            <a:ext cx="7723163" cy="1279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4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Sexo de los encuestados</a:t>
            </a:r>
            <a:endParaRPr lang="es-HN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E43B89-E029-BAA6-34DD-B6B27C360191}"/>
              </a:ext>
            </a:extLst>
          </p:cNvPr>
          <p:cNvSpPr txBox="1"/>
          <p:nvPr/>
        </p:nvSpPr>
        <p:spPr>
          <a:xfrm>
            <a:off x="9199418" y="880749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>
                <a:latin typeface="Abadi" panose="020B0604020104020204" pitchFamily="34" charset="0"/>
              </a:rPr>
              <a:t>Marzo de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3C0682-98E5-3CF7-8F59-38F1DD81B7A6}"/>
              </a:ext>
            </a:extLst>
          </p:cNvPr>
          <p:cNvSpPr txBox="1"/>
          <p:nvPr/>
        </p:nvSpPr>
        <p:spPr>
          <a:xfrm>
            <a:off x="1219200" y="6426996"/>
            <a:ext cx="9437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Encuesta a 2,600 ciudadanos militantes del Partido Liberal realizada del 06 al 15 de marzo 2023</a:t>
            </a:r>
            <a:endParaRPr lang="es-HN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83216BB-306C-DCF2-F718-7EFA4CC99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43369"/>
              </p:ext>
            </p:extLst>
          </p:nvPr>
        </p:nvGraphicFramePr>
        <p:xfrm>
          <a:off x="1814946" y="1685925"/>
          <a:ext cx="8742218" cy="429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16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F590C51C-2B63-E917-4CCD-A971BD19D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93" y="20876"/>
            <a:ext cx="4148307" cy="803254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98D3BD9-BC88-9991-91BC-9ED4B649E282}"/>
              </a:ext>
            </a:extLst>
          </p:cNvPr>
          <p:cNvSpPr txBox="1">
            <a:spLocks/>
          </p:cNvSpPr>
          <p:nvPr/>
        </p:nvSpPr>
        <p:spPr>
          <a:xfrm>
            <a:off x="-210570" y="49793"/>
            <a:ext cx="7723163" cy="1279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4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Edad de los encuestados</a:t>
            </a:r>
            <a:endParaRPr lang="es-HN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E43B89-E029-BAA6-34DD-B6B27C360191}"/>
              </a:ext>
            </a:extLst>
          </p:cNvPr>
          <p:cNvSpPr txBox="1"/>
          <p:nvPr/>
        </p:nvSpPr>
        <p:spPr>
          <a:xfrm>
            <a:off x="9199418" y="880749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>
                <a:latin typeface="Abadi" panose="020B0604020104020204" pitchFamily="34" charset="0"/>
              </a:rPr>
              <a:t>Marzo de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3C0682-98E5-3CF7-8F59-38F1DD81B7A6}"/>
              </a:ext>
            </a:extLst>
          </p:cNvPr>
          <p:cNvSpPr txBox="1"/>
          <p:nvPr/>
        </p:nvSpPr>
        <p:spPr>
          <a:xfrm>
            <a:off x="1219200" y="6426996"/>
            <a:ext cx="9437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Encuesta a 2,600 ciudadanos militantes del Partido Liberal realizada del 06 al 15 de marzo 2023</a:t>
            </a:r>
            <a:endParaRPr lang="es-HN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076F6F-5F20-1CE7-FC23-6966A3945B1B}"/>
              </a:ext>
            </a:extLst>
          </p:cNvPr>
          <p:cNvSpPr txBox="1"/>
          <p:nvPr/>
        </p:nvSpPr>
        <p:spPr>
          <a:xfrm>
            <a:off x="6471138" y="5159187"/>
            <a:ext cx="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2%</a:t>
            </a:r>
            <a:endParaRPr lang="es-HN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858C3175-F0E1-D8E2-7B2E-46C7512B28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09670670"/>
                  </p:ext>
                </p:extLst>
              </p:nvPr>
            </p:nvGraphicFramePr>
            <p:xfrm>
              <a:off x="1939637" y="1508774"/>
              <a:ext cx="8257308" cy="44128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858C3175-F0E1-D8E2-7B2E-46C7512B28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9637" y="1508774"/>
                <a:ext cx="8257308" cy="44128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42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F590C51C-2B63-E917-4CCD-A971BD19D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93" y="20876"/>
            <a:ext cx="4148307" cy="803254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98D3BD9-BC88-9991-91BC-9ED4B649E282}"/>
              </a:ext>
            </a:extLst>
          </p:cNvPr>
          <p:cNvSpPr txBox="1">
            <a:spLocks/>
          </p:cNvSpPr>
          <p:nvPr/>
        </p:nvSpPr>
        <p:spPr>
          <a:xfrm>
            <a:off x="0" y="468111"/>
            <a:ext cx="8002174" cy="7644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 hoy fueran las elecciones internas del Partido Liberal de Honduras, ¿por cuál precandidato votaría</a:t>
            </a:r>
            <a:r>
              <a:rPr lang="es-HN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E43B89-E029-BAA6-34DD-B6B27C360191}"/>
              </a:ext>
            </a:extLst>
          </p:cNvPr>
          <p:cNvSpPr txBox="1"/>
          <p:nvPr/>
        </p:nvSpPr>
        <p:spPr>
          <a:xfrm>
            <a:off x="10531082" y="773627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>
                <a:latin typeface="Abadi" panose="020B0604020104020204" pitchFamily="34" charset="0"/>
              </a:rPr>
              <a:t>Marzo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E2D103-EBA5-7FA0-C478-DEC0AC209104}"/>
              </a:ext>
            </a:extLst>
          </p:cNvPr>
          <p:cNvSpPr txBox="1"/>
          <p:nvPr/>
        </p:nvSpPr>
        <p:spPr>
          <a:xfrm>
            <a:off x="0" y="72412"/>
            <a:ext cx="661516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HN" sz="2400" dirty="0">
                <a:solidFill>
                  <a:schemeClr val="bg1"/>
                </a:solidFill>
              </a:rPr>
              <a:t>Favoritismo de los precandidatos presidenciales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956591D-A62B-9459-C0B0-9F4BCB69F0DD}"/>
              </a:ext>
            </a:extLst>
          </p:cNvPr>
          <p:cNvSpPr/>
          <p:nvPr/>
        </p:nvSpPr>
        <p:spPr>
          <a:xfrm>
            <a:off x="2164325" y="1747821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Quintín Soriano</a:t>
            </a:r>
          </a:p>
        </p:txBody>
      </p:sp>
      <p:pic>
        <p:nvPicPr>
          <p:cNvPr id="5" name="Gráfico 4" descr="Insignia 1 contorno">
            <a:extLst>
              <a:ext uri="{FF2B5EF4-FFF2-40B4-BE49-F238E27FC236}">
                <a16:creationId xmlns:a16="http://schemas.microsoft.com/office/drawing/2014/main" id="{D4128259-BB60-4C44-E1AB-581F0738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905" y="1658191"/>
            <a:ext cx="680385" cy="68038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97CB78A-C26F-9AB5-F8B7-F24C950E940E}"/>
              </a:ext>
            </a:extLst>
          </p:cNvPr>
          <p:cNvSpPr/>
          <p:nvPr/>
        </p:nvSpPr>
        <p:spPr>
          <a:xfrm>
            <a:off x="7617355" y="1734497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20.8%</a:t>
            </a:r>
          </a:p>
        </p:txBody>
      </p:sp>
      <p:pic>
        <p:nvPicPr>
          <p:cNvPr id="9" name="Gráfico 8" descr="Insignia contorno">
            <a:extLst>
              <a:ext uri="{FF2B5EF4-FFF2-40B4-BE49-F238E27FC236}">
                <a16:creationId xmlns:a16="http://schemas.microsoft.com/office/drawing/2014/main" id="{EB281F71-3B66-46CA-202D-EAB8C5C59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001" y="2270312"/>
            <a:ext cx="660125" cy="66012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A6654E7-F6BA-A301-9F01-7A7321FCF899}"/>
              </a:ext>
            </a:extLst>
          </p:cNvPr>
          <p:cNvSpPr/>
          <p:nvPr/>
        </p:nvSpPr>
        <p:spPr>
          <a:xfrm>
            <a:off x="2164325" y="2330785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Marlon Lara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BA40468-108A-E662-A90E-1163FD2304DD}"/>
              </a:ext>
            </a:extLst>
          </p:cNvPr>
          <p:cNvSpPr/>
          <p:nvPr/>
        </p:nvSpPr>
        <p:spPr>
          <a:xfrm>
            <a:off x="7620707" y="2330785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15.5%</a:t>
            </a:r>
          </a:p>
        </p:txBody>
      </p:sp>
      <p:pic>
        <p:nvPicPr>
          <p:cNvPr id="14" name="Gráfico 13" descr="Insignia 3 contorno">
            <a:extLst>
              <a:ext uri="{FF2B5EF4-FFF2-40B4-BE49-F238E27FC236}">
                <a16:creationId xmlns:a16="http://schemas.microsoft.com/office/drawing/2014/main" id="{888BCCC5-B534-FD2F-8A52-B81397F0B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001" y="2865357"/>
            <a:ext cx="660127" cy="660127"/>
          </a:xfrm>
          <a:prstGeom prst="rect">
            <a:avLst/>
          </a:prstGeom>
        </p:spPr>
      </p:pic>
      <p:pic>
        <p:nvPicPr>
          <p:cNvPr id="20" name="Gráfico 19" descr="Insignia 4 contorno">
            <a:extLst>
              <a:ext uri="{FF2B5EF4-FFF2-40B4-BE49-F238E27FC236}">
                <a16:creationId xmlns:a16="http://schemas.microsoft.com/office/drawing/2014/main" id="{B82B7680-8B85-7C7F-D763-83CF629D2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8033" y="3461968"/>
            <a:ext cx="660127" cy="660127"/>
          </a:xfrm>
          <a:prstGeom prst="rect">
            <a:avLst/>
          </a:prstGeom>
        </p:spPr>
      </p:pic>
      <p:pic>
        <p:nvPicPr>
          <p:cNvPr id="22" name="Gráfico 21" descr="Insignia 5 contorno">
            <a:extLst>
              <a:ext uri="{FF2B5EF4-FFF2-40B4-BE49-F238E27FC236}">
                <a16:creationId xmlns:a16="http://schemas.microsoft.com/office/drawing/2014/main" id="{2E80165F-B753-5967-7288-3C2E01B48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6229" y="4047476"/>
            <a:ext cx="716227" cy="716227"/>
          </a:xfrm>
          <a:prstGeom prst="rect">
            <a:avLst/>
          </a:prstGeom>
        </p:spPr>
      </p:pic>
      <p:pic>
        <p:nvPicPr>
          <p:cNvPr id="23" name="Gráfico 22" descr="Insignia 6 contorno">
            <a:extLst>
              <a:ext uri="{FF2B5EF4-FFF2-40B4-BE49-F238E27FC236}">
                <a16:creationId xmlns:a16="http://schemas.microsoft.com/office/drawing/2014/main" id="{8BAD7EDB-B2AF-3CB1-CC52-F31D01AC1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7762" y="4648876"/>
            <a:ext cx="680385" cy="680385"/>
          </a:xfrm>
          <a:prstGeom prst="rect">
            <a:avLst/>
          </a:prstGeom>
        </p:spPr>
      </p:pic>
      <p:pic>
        <p:nvPicPr>
          <p:cNvPr id="24" name="Gráfico 23" descr="Insignia 7 contorno">
            <a:extLst>
              <a:ext uri="{FF2B5EF4-FFF2-40B4-BE49-F238E27FC236}">
                <a16:creationId xmlns:a16="http://schemas.microsoft.com/office/drawing/2014/main" id="{20FB7CE1-EB3C-2AD5-C818-9600A534E6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4001" y="5268535"/>
            <a:ext cx="716227" cy="716227"/>
          </a:xfrm>
          <a:prstGeom prst="rect">
            <a:avLst/>
          </a:prstGeom>
        </p:spPr>
      </p:pic>
      <p:pic>
        <p:nvPicPr>
          <p:cNvPr id="25" name="Gráfico 24" descr="Insignia 8 contorno">
            <a:extLst>
              <a:ext uri="{FF2B5EF4-FFF2-40B4-BE49-F238E27FC236}">
                <a16:creationId xmlns:a16="http://schemas.microsoft.com/office/drawing/2014/main" id="{0C5043BA-4CF1-08BC-63EC-5F95FFC602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2257" y="5899389"/>
            <a:ext cx="680385" cy="680385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EC80BED-4426-692F-47DD-D1CF53458EE2}"/>
              </a:ext>
            </a:extLst>
          </p:cNvPr>
          <p:cNvSpPr/>
          <p:nvPr/>
        </p:nvSpPr>
        <p:spPr>
          <a:xfrm>
            <a:off x="2164325" y="2930437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Yury Sabas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EF81171-9171-0B5A-59F9-F3A78AB39EB9}"/>
              </a:ext>
            </a:extLst>
          </p:cNvPr>
          <p:cNvSpPr/>
          <p:nvPr/>
        </p:nvSpPr>
        <p:spPr>
          <a:xfrm>
            <a:off x="7620707" y="2930437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12.8%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B1823C9-01BC-D7B1-7EBE-31CA35112F61}"/>
              </a:ext>
            </a:extLst>
          </p:cNvPr>
          <p:cNvSpPr/>
          <p:nvPr/>
        </p:nvSpPr>
        <p:spPr>
          <a:xfrm>
            <a:off x="2164325" y="3523362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Yani Rosenthal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F13F6CA9-7C1A-053B-6708-3A541B2281A6}"/>
              </a:ext>
            </a:extLst>
          </p:cNvPr>
          <p:cNvSpPr/>
          <p:nvPr/>
        </p:nvSpPr>
        <p:spPr>
          <a:xfrm>
            <a:off x="7617358" y="3523361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 9.9%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D64E0EF-9578-7AE3-1533-7D6C58BFAAC3}"/>
              </a:ext>
            </a:extLst>
          </p:cNvPr>
          <p:cNvSpPr/>
          <p:nvPr/>
        </p:nvSpPr>
        <p:spPr>
          <a:xfrm>
            <a:off x="2164325" y="4116287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Renato Álvarez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A02149E-0D1A-AE73-98FB-A74693C6C004}"/>
              </a:ext>
            </a:extLst>
          </p:cNvPr>
          <p:cNvSpPr/>
          <p:nvPr/>
        </p:nvSpPr>
        <p:spPr>
          <a:xfrm>
            <a:off x="7617357" y="4116285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 7.3%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E7967994-E0BA-95F0-5EA5-10F89E6F12DF}"/>
              </a:ext>
            </a:extLst>
          </p:cNvPr>
          <p:cNvSpPr/>
          <p:nvPr/>
        </p:nvSpPr>
        <p:spPr>
          <a:xfrm>
            <a:off x="2164325" y="4764814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Eduardo Maldonado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84ABF14-5E00-2067-EF5D-0107678CD298}"/>
              </a:ext>
            </a:extLst>
          </p:cNvPr>
          <p:cNvSpPr/>
          <p:nvPr/>
        </p:nvSpPr>
        <p:spPr>
          <a:xfrm>
            <a:off x="7617356" y="4764813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 5.6%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7966FF9-2BE4-4D74-7604-27DD65EB9E46}"/>
              </a:ext>
            </a:extLst>
          </p:cNvPr>
          <p:cNvSpPr/>
          <p:nvPr/>
        </p:nvSpPr>
        <p:spPr>
          <a:xfrm>
            <a:off x="2164325" y="5413341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Mauricio Villeda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1872FD7F-882F-65FF-706E-3313BF90455D}"/>
              </a:ext>
            </a:extLst>
          </p:cNvPr>
          <p:cNvSpPr/>
          <p:nvPr/>
        </p:nvSpPr>
        <p:spPr>
          <a:xfrm>
            <a:off x="7617356" y="5410152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 5.3%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3F7F5532-B3E7-4574-0C7B-B3B84ADA4899}"/>
              </a:ext>
            </a:extLst>
          </p:cNvPr>
          <p:cNvSpPr/>
          <p:nvPr/>
        </p:nvSpPr>
        <p:spPr>
          <a:xfrm>
            <a:off x="2164325" y="6059302"/>
            <a:ext cx="5879368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José Azcona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2A15848-4014-1187-ADD2-70110641D142}"/>
              </a:ext>
            </a:extLst>
          </p:cNvPr>
          <p:cNvSpPr/>
          <p:nvPr/>
        </p:nvSpPr>
        <p:spPr>
          <a:xfrm>
            <a:off x="7617355" y="6055491"/>
            <a:ext cx="1608329" cy="4892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800" dirty="0"/>
              <a:t> 4.5%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0F8D67-E94B-7893-3241-934E2CE54C7F}"/>
              </a:ext>
            </a:extLst>
          </p:cNvPr>
          <p:cNvSpPr txBox="1"/>
          <p:nvPr/>
        </p:nvSpPr>
        <p:spPr>
          <a:xfrm>
            <a:off x="1457739" y="6579775"/>
            <a:ext cx="8481391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Encuesta a 2,600 ciudadanos militantes del Partido Liberal realizada del 06 al 15 de marzo 2023</a:t>
            </a:r>
            <a:endParaRPr lang="es-HN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A8DFC5-BEFC-C696-3BFB-D2F401B31722}"/>
              </a:ext>
            </a:extLst>
          </p:cNvPr>
          <p:cNvSpPr txBox="1"/>
          <p:nvPr/>
        </p:nvSpPr>
        <p:spPr>
          <a:xfrm>
            <a:off x="9478620" y="6313904"/>
            <a:ext cx="2713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Porcentajes basados en los primeros 8 lugares del sondeo de opinión.</a:t>
            </a:r>
            <a:endParaRPr lang="es-HN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43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207</Words>
  <Application>Microsoft Office PowerPoint</Application>
  <PresentationFormat>Panorámica</PresentationFormat>
  <Paragraphs>36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Garamond</vt:lpstr>
      <vt:lpstr>Montserrat</vt:lpstr>
      <vt:lpstr>Times New Roman</vt:lpstr>
      <vt:lpstr>Verdana</vt:lpstr>
      <vt:lpstr>Tema de Office</vt:lpstr>
      <vt:lpstr>Presentación de PowerPoint</vt:lpstr>
      <vt:lpstr> Identificación de precandidatos presidenciales  para el Partido Liberal de Honduras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MacroDato</dc:creator>
  <cp:lastModifiedBy>MacroDato</cp:lastModifiedBy>
  <cp:revision>53</cp:revision>
  <dcterms:created xsi:type="dcterms:W3CDTF">2023-01-13T17:22:42Z</dcterms:created>
  <dcterms:modified xsi:type="dcterms:W3CDTF">2023-03-19T00:08:24Z</dcterms:modified>
</cp:coreProperties>
</file>